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1330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321D9-B078-40BD-A6DC-38C35005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4EF53D-6E4E-4A4E-8144-15AE6CEEA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6E4CB-C676-471E-BA9B-4DD9186A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FBEA-F588-456A-A1B3-8FCCFC4FFB7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F04E15-8ABE-45AC-A1E5-637E14C4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6D9099-7B71-46B1-8924-D3E3565E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933-533B-4C2B-A6E2-18D216244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0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C1CBD-4264-4362-AEEB-6D7DBB44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7D0B0A-0245-46BD-BCC9-B3058F46D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40E21D-4681-43E9-B41A-D0A444EE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FBEA-F588-456A-A1B3-8FCCFC4FFB7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586104-5725-496B-9480-81E4F85F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C89DB9-8754-4F74-818D-31F21F4A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933-533B-4C2B-A6E2-18D216244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6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0014F6-2895-4933-A486-6AC7A81C5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117DA8-24DC-4B9A-952B-13D72A69F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985D4C-2965-46B0-8331-0A4E478C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FBEA-F588-456A-A1B3-8FCCFC4FFB7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41FFA-30B4-4C35-BBC3-7F2DFE70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2C07B-8739-45BB-8C5F-87937296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933-533B-4C2B-A6E2-18D216244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5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5D5DC-24BC-4CB1-8511-AE137C83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530BC-2AB8-47D9-AA9F-D24BB115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6F7D2-E047-4E03-8DC8-CD22CFAA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FBEA-F588-456A-A1B3-8FCCFC4FFB7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099A5-3C30-4EF8-B5CD-FCEF2C38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9B5847-D495-4ABF-A723-19F4CE10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933-533B-4C2B-A6E2-18D216244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0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8B89B-4BAE-4ADA-8ECD-476E603B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C91DC-2A10-46C2-97F3-6DE25615B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FF50C6-4FB6-413D-8B7A-9E115CF4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FBEA-F588-456A-A1B3-8FCCFC4FFB7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CDF280-22F2-4F63-BB7F-48430A75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E02D8-275B-404A-8341-50A2E3B0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933-533B-4C2B-A6E2-18D216244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8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D5EE6-E92F-4F70-8460-FA145F67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37779-03F0-491E-A606-531B3970B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5153C6-41FA-4167-A926-9CD12081D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C619BF-5EE9-4061-A963-D1749BC4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FBEA-F588-456A-A1B3-8FCCFC4FFB7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8E1FF2-0A3A-4EA6-9625-BD580266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3B53B5-1273-4F71-AE94-CB05971A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933-533B-4C2B-A6E2-18D216244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8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C1F4B-DF27-4C0A-B5A5-E2FD62D5F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0FD77-7070-4853-ACD3-772876BBA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E771AD-807D-4036-BF4A-B1393DE2D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32218-EBF1-467B-A813-3E23F15D0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3C3B09-8468-4F6F-ADEE-CC7C30C95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E7499B-85FB-4091-A3F2-96078BD5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FBEA-F588-456A-A1B3-8FCCFC4FFB7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EA0C91-4948-4725-A8D1-7644D77D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EFE1DA-0ED4-4DB7-85EB-2C3A329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933-533B-4C2B-A6E2-18D216244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3B821-52DE-4E92-896C-A14ACF46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1DD59E-CEC3-4DAC-B869-B7A26D18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FBEA-F588-456A-A1B3-8FCCFC4FFB7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3E24B7-4B4C-4AD1-8B5D-38E1B1DE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0EAE91-64DB-4069-9459-EF22B26F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933-533B-4C2B-A6E2-18D216244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2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90F34E-DB45-4721-95E0-35F59657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FBEA-F588-456A-A1B3-8FCCFC4FFB7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D8BE92-312D-425A-9280-A34BBE08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5C1D9A-3304-4EB1-9634-422A653C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933-533B-4C2B-A6E2-18D216244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9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8E5E2-10DD-464F-91C1-6373AB9B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6C686A-AB81-4AEF-A4BB-A29937A7C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ADF42D-D20B-4C2C-BDE4-82BA89A98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D709E1-1BA2-4AD3-B5C4-F85F32D6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FBEA-F588-456A-A1B3-8FCCFC4FFB7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C6837B-EBB9-4709-BD74-32BF94ED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479E31-CEA4-4725-AA7E-F5564414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933-533B-4C2B-A6E2-18D216244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0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0BBCD-A1B6-4DAC-A43B-6A89BAF3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4134CC-DD4F-4303-A38C-1B32EA0F2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C40038-0952-45F2-96E1-2A2D01BB1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7F44EC-AB6D-4BCF-BB9A-456537D3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FBEA-F588-456A-A1B3-8FCCFC4FFB7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362A8F-F22A-4476-A8BD-6E7B6BDC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137AD1-678B-4D6C-93AF-0938DF11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933-533B-4C2B-A6E2-18D216244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9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9154-A82E-4444-BEED-E28B94F2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03306A-0E6E-41E3-B9D1-C5AFD9E02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A3CD7-B76D-41EB-AE9D-D09C77B64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5FBEA-F588-456A-A1B3-8FCCFC4FFB7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ED02BE-BF0A-4406-87AD-55D53BD10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58570C-1FC0-49D4-A4BD-0561C303F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4933-533B-4C2B-A6E2-18D216244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1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3BA0F-76D3-4CA1-B776-3E5AD821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CB8791C-7E32-421A-A348-49F77BB7B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990425"/>
              </p:ext>
            </p:extLst>
          </p:nvPr>
        </p:nvGraphicFramePr>
        <p:xfrm>
          <a:off x="0" y="0"/>
          <a:ext cx="12192000" cy="832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42669590"/>
                    </a:ext>
                  </a:extLst>
                </a:gridCol>
                <a:gridCol w="4226560">
                  <a:extLst>
                    <a:ext uri="{9D8B030D-6E8A-4147-A177-3AD203B41FA5}">
                      <a16:colId xmlns:a16="http://schemas.microsoft.com/office/drawing/2014/main" val="457819797"/>
                    </a:ext>
                  </a:extLst>
                </a:gridCol>
                <a:gridCol w="3901440">
                  <a:extLst>
                    <a:ext uri="{9D8B030D-6E8A-4147-A177-3AD203B41FA5}">
                      <a16:colId xmlns:a16="http://schemas.microsoft.com/office/drawing/2014/main" val="3478480477"/>
                    </a:ext>
                  </a:extLst>
                </a:gridCol>
              </a:tblGrid>
              <a:tr h="7193280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6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Работа по развитию и коррекции речи дошкольников - одно из приоритетных направлений образовательного процесса в детском саду. Поэтому создание условий для предотвращения и исправления речевых нарушений у детей - важный принцип, влияющий на содержание и оформления логопедической зоны (коррекционного уголка, речевого центра) предметно-развивающей среды группы. Окружающая обстановка должна быть не только познавательной, развивающей, но и эстетически оформленной, доступной и комфортной для воспитанника</a:t>
                      </a:r>
                      <a:r>
                        <a:rPr lang="ru-RU" sz="16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marL="285750" indent="-285750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u="sng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Цель:</a:t>
                      </a:r>
                    </a:p>
                    <a:p>
                      <a:pPr marL="0" indent="0" algn="just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         Способствовать созданию оптимальных условий для организации предметно- развивающей среды в группе для совершенствования процесса коррекции речи воспитанников.</a:t>
                      </a:r>
                    </a:p>
                    <a:p>
                      <a:pPr marL="0" indent="0" algn="just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Задачи:</a:t>
                      </a:r>
                    </a:p>
                    <a:p>
                      <a:pPr marL="0" indent="0" algn="just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 - закрепление правильного речевого выдоха и формирование умения контролировать силу, длительность и направление воздушной струи;</a:t>
                      </a:r>
                    </a:p>
                    <a:p>
                      <a:pPr marL="285750" indent="-285750" algn="just">
                        <a:buClr>
                          <a:schemeClr val="accent4">
                            <a:lumMod val="50000"/>
                          </a:schemeClr>
                        </a:buClr>
                        <a:buFontTx/>
                        <a:buChar char="-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формирование и совершенствование</a:t>
                      </a:r>
                    </a:p>
                    <a:p>
                      <a:pPr marL="0" indent="0" algn="just">
                        <a:buClr>
                          <a:schemeClr val="accent4">
                            <a:lumMod val="50000"/>
                          </a:schemeClr>
                        </a:buClr>
                        <a:buFontTx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фонематических процессов;</a:t>
                      </a:r>
                    </a:p>
                    <a:p>
                      <a:pPr marL="0" indent="0" algn="just">
                        <a:buClr>
                          <a:schemeClr val="accent4">
                            <a:lumMod val="50000"/>
                          </a:schemeClr>
                        </a:buClr>
                        <a:buFontTx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- развитие артикуляционной и мимической моторики;</a:t>
                      </a:r>
                    </a:p>
                    <a:p>
                      <a:pPr marL="285750" indent="-285750" algn="just">
                        <a:buClr>
                          <a:schemeClr val="accent4">
                            <a:lumMod val="50000"/>
                          </a:schemeClr>
                        </a:buClr>
                        <a:buFontTx/>
                        <a:buChar char="-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закрепление навыков правильного звукопроизношения;</a:t>
                      </a:r>
                    </a:p>
                    <a:p>
                      <a:pPr marL="285750" indent="-285750" algn="just">
                        <a:buClr>
                          <a:schemeClr val="accent4">
                            <a:lumMod val="50000"/>
                          </a:schemeClr>
                        </a:buClr>
                        <a:buFontTx/>
                        <a:buChar char="-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закрепление навыков, полученных на занятиях по обучению грамоте;</a:t>
                      </a:r>
                    </a:p>
                    <a:p>
                      <a:pPr marL="285750" indent="-285750" algn="just">
                        <a:buClr>
                          <a:schemeClr val="accent4">
                            <a:lumMod val="50000"/>
                          </a:schemeClr>
                        </a:buClr>
                        <a:buFontTx/>
                        <a:buChar char="-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Активация словаря, обобщающих понятий и лексико-грамматических категорий</a:t>
                      </a:r>
                    </a:p>
                    <a:p>
                      <a:pPr marL="285750" indent="-285750" algn="just">
                        <a:buClr>
                          <a:schemeClr val="accent4">
                            <a:lumMod val="50000"/>
                          </a:schemeClr>
                        </a:buClr>
                        <a:buFontTx/>
                        <a:buChar char="-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Развитие связной речи;</a:t>
                      </a:r>
                    </a:p>
                    <a:p>
                      <a:pPr marL="285750" indent="-285750" algn="just">
                        <a:buClr>
                          <a:schemeClr val="accent4">
                            <a:lumMod val="50000"/>
                          </a:schemeClr>
                        </a:buClr>
                        <a:buFontTx/>
                        <a:buChar char="-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Совершенствование мелкой моторики</a:t>
                      </a:r>
                    </a:p>
                    <a:p>
                      <a:pPr marL="285750" indent="-285750" algn="just">
                        <a:buClr>
                          <a:schemeClr val="accent4">
                            <a:lumMod val="50000"/>
                          </a:schemeClr>
                        </a:buClr>
                        <a:buFontTx/>
                        <a:buChar char="-"/>
                      </a:pP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Clr>
                          <a:schemeClr val="accent4">
                            <a:lumMod val="50000"/>
                          </a:schemeClr>
                        </a:buClr>
                        <a:buFontTx/>
                        <a:buChar char="-"/>
                      </a:pP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подборе составляющих речевого уголка учитывались</a:t>
                      </a:r>
                    </a:p>
                    <a:p>
                      <a:pPr algn="ctr"/>
                      <a:r>
                        <a:rPr lang="ru-RU" sz="1400" b="0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Наполняемость уголка; </a:t>
                      </a:r>
                    </a:p>
                    <a:p>
                      <a:pPr algn="ctr"/>
                      <a:r>
                        <a:rPr lang="ru-RU" sz="1400" b="0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Разнообразие материалов; </a:t>
                      </a:r>
                    </a:p>
                    <a:p>
                      <a:pPr algn="ctr"/>
                      <a:r>
                        <a:rPr lang="ru-RU" sz="1400" b="0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Возрастные и индивидуальные особенности детей, структура речевых нарушений;</a:t>
                      </a:r>
                    </a:p>
                    <a:p>
                      <a:pPr algn="ctr"/>
                      <a:r>
                        <a:rPr lang="ru-RU" sz="1400" b="0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Доступность; </a:t>
                      </a:r>
                    </a:p>
                    <a:p>
                      <a:pPr algn="ctr"/>
                      <a:r>
                        <a:rPr lang="ru-RU" sz="1400" b="0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Системность;</a:t>
                      </a:r>
                    </a:p>
                    <a:p>
                      <a:pPr algn="ctr"/>
                      <a:r>
                        <a:rPr lang="ru-RU" sz="1400" b="0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Эстетическое оформление;</a:t>
                      </a:r>
                    </a:p>
                    <a:p>
                      <a:pPr algn="ctr"/>
                      <a:r>
                        <a:rPr lang="ru-RU" sz="1400" b="0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Ведущая игрушка (хозяйка уголка).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__________________________________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 создания речевого уголка для разного возраста</a:t>
                      </a:r>
                    </a:p>
                    <a:p>
                      <a:pPr algn="ctr"/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0" i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Первая младшая группа</a:t>
                      </a: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Преодоление речевого негативизма (когда малыш стремится показать , а не проговорить слово) в парных, групповых играх.</a:t>
                      </a: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Упражнения на соотнесение предмета с иллюстрацией. </a:t>
                      </a: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Уточнение и обогащение словаря.</a:t>
                      </a: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Воспитание внимания к обращенной речи.</a:t>
                      </a:r>
                    </a:p>
                    <a:p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0" i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Вторая младшая группа</a:t>
                      </a:r>
                    </a:p>
                    <a:p>
                      <a:pPr algn="just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Обогащение и активация словаря по программным лексическим темам (наполнение логопедической зоны картинным материалом).</a:t>
                      </a:r>
                    </a:p>
                    <a:p>
                      <a:pPr algn="just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Развитие диалогической речи( в игровых ситуациях  при взаимодействии с куклами, героями, игрушками).</a:t>
                      </a:r>
                    </a:p>
                    <a:p>
                      <a:pPr algn="just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Развитие речевого дыхания и умение координировать речь с движением.</a:t>
                      </a:r>
                    </a:p>
                    <a:p>
                      <a:pPr algn="just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Развитие слухового и зрительного внимания в процессе игры. </a:t>
                      </a:r>
                    </a:p>
                    <a:p>
                      <a:pPr algn="just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Развитие мелкой и общей моторики.</a:t>
                      </a:r>
                    </a:p>
                    <a:p>
                      <a:pPr algn="just"/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21109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6AFD35-8213-4C6B-A12A-945DAC727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19" y="5017823"/>
            <a:ext cx="2902268" cy="2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3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3BA0F-76D3-4CA1-B776-3E5AD821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CB8791C-7E32-421A-A348-49F77BB7BB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327038" cy="854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013">
                  <a:extLst>
                    <a:ext uri="{9D8B030D-6E8A-4147-A177-3AD203B41FA5}">
                      <a16:colId xmlns:a16="http://schemas.microsoft.com/office/drawing/2014/main" val="4242669590"/>
                    </a:ext>
                  </a:extLst>
                </a:gridCol>
                <a:gridCol w="4273373">
                  <a:extLst>
                    <a:ext uri="{9D8B030D-6E8A-4147-A177-3AD203B41FA5}">
                      <a16:colId xmlns:a16="http://schemas.microsoft.com/office/drawing/2014/main" val="457819797"/>
                    </a:ext>
                  </a:extLst>
                </a:gridCol>
                <a:gridCol w="3944652">
                  <a:extLst>
                    <a:ext uri="{9D8B030D-6E8A-4147-A177-3AD203B41FA5}">
                      <a16:colId xmlns:a16="http://schemas.microsoft.com/office/drawing/2014/main" val="3478480477"/>
                    </a:ext>
                  </a:extLst>
                </a:gridCol>
              </a:tblGrid>
              <a:tr h="8542116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бюджетное дошкольное образовательное учреждение – детский сад «Лёвушка»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ОРГАНИЗАЦИЯ</a:t>
                      </a:r>
                    </a:p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 РЕЧЕВОГО ЦЕНТРА </a:t>
                      </a:r>
                    </a:p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В КОМБИНИРОВАННОЙ ГРУППЕ ДОУ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2020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marL="0" indent="0" algn="ctr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ru-RU" sz="1600" b="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indent="0" algn="ctr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600" b="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Материалы, наполняющие логопедический уголок, необходимо классифицировать по направлениям работы над компонентами речи:</a:t>
                      </a:r>
                    </a:p>
                    <a:p>
                      <a:pPr marL="0" indent="0" algn="ctr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ru-RU" sz="1600" b="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indent="0" algn="ctr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ru-RU" sz="1600" b="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indent="0" algn="ctr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ru-RU" sz="1600" b="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Игры, пособия, направленные на развитие фонематических процессов (восприятия, слуха).</a:t>
                      </a:r>
                    </a:p>
                    <a:p>
                      <a:pPr marL="285750" indent="-285750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Игры, практические пособия, направленные на совершенствование речевого дыхания.</a:t>
                      </a:r>
                    </a:p>
                    <a:p>
                      <a:pPr marL="285750" indent="-285750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Игры, пособия, направленные на отработку артикуляционной и мимической моторики. Данное направление деятельности предусматривает наличие большого зеркала или комплекта персональных зеркал.</a:t>
                      </a:r>
                    </a:p>
                    <a:p>
                      <a:pPr marL="285750" indent="-285750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Игры, пособия, направленные на совершенствование звукопроизношения.</a:t>
                      </a:r>
                    </a:p>
                    <a:p>
                      <a:pPr marL="285750" indent="-285750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Игры, пособия, направленные на развитие лексико-грамматического строя речи (предлоги, многозначные слова, антонимы, синонимы, сложные слова, нелепицы, пословицы и поговорки, фразеологизмы, сюжетные картинки).</a:t>
                      </a:r>
                    </a:p>
                    <a:p>
                      <a:pPr marL="285750" indent="-285750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__________________________________</a:t>
                      </a:r>
                    </a:p>
                    <a:p>
                      <a:pPr marL="0" indent="0" algn="r">
                        <a:buClr>
                          <a:schemeClr val="accent4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Материал подготовила учитель-логопед Толкунова Н.В.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sng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sng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 создания речевого уголка для разного возраста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sng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0" i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группа</a:t>
                      </a:r>
                    </a:p>
                    <a:p>
                      <a:pPr algn="ctr"/>
                      <a:endParaRPr lang="ru-RU" sz="1400" b="0" i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Активация и обогащение активного и пассивного словаря.</a:t>
                      </a: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Освоение норм словообразования форм существительных и прилагательных. </a:t>
                      </a: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Работа над умением контролировать силу, продолжительность и направление выдоха.</a:t>
                      </a: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Тренировка мелкой и крупной моторики.</a:t>
                      </a: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Развитие пространственных представлений.</a:t>
                      </a:r>
                    </a:p>
                    <a:p>
                      <a:pPr algn="just"/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0" i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Старшая, подготовительная группа</a:t>
                      </a:r>
                    </a:p>
                    <a:p>
                      <a:pPr algn="ctr"/>
                      <a:endParaRPr lang="ru-RU" sz="1400" b="0" i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Отработка и закрепление лексического материала, лексико-грамматических категорий.</a:t>
                      </a: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Формирование фонематического восприятия и слуха. </a:t>
                      </a: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Развитие артикуляционной и мимической моторики. </a:t>
                      </a: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Закрепление навыков правильного произношения  поставленных звуков (изолированно, в слогах, в словах, в предложениях, связной речи).</a:t>
                      </a: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Активация словаря, обобщающих понятий, лексико-грамматических категорий.</a:t>
                      </a:r>
                    </a:p>
                    <a:p>
                      <a:pPr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Развитие связной речи.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21109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DBF90F-BCD4-438C-9AB4-ED40538FC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8" t="26518" r="54083" b="15704"/>
          <a:stretch/>
        </p:blipFill>
        <p:spPr>
          <a:xfrm>
            <a:off x="1381760" y="5781039"/>
            <a:ext cx="133576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46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буклет</Template>
  <TotalTime>116</TotalTime>
  <Words>565</Words>
  <Application>Microsoft Office PowerPoint</Application>
  <PresentationFormat>Широкоэкранный</PresentationFormat>
  <Paragraphs>107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Толкунов</dc:creator>
  <cp:lastModifiedBy>Дмитрий Толкунов</cp:lastModifiedBy>
  <cp:revision>11</cp:revision>
  <dcterms:created xsi:type="dcterms:W3CDTF">2020-11-10T14:14:01Z</dcterms:created>
  <dcterms:modified xsi:type="dcterms:W3CDTF">2020-11-10T16:10:47Z</dcterms:modified>
</cp:coreProperties>
</file>