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5" r:id="rId3"/>
    <p:sldId id="264" r:id="rId4"/>
    <p:sldId id="270" r:id="rId5"/>
    <p:sldId id="271" r:id="rId6"/>
    <p:sldId id="257" r:id="rId7"/>
    <p:sldId id="266" r:id="rId8"/>
    <p:sldId id="258" r:id="rId9"/>
    <p:sldId id="259" r:id="rId10"/>
    <p:sldId id="267" r:id="rId11"/>
    <p:sldId id="260" r:id="rId12"/>
    <p:sldId id="262" r:id="rId13"/>
    <p:sldId id="263" r:id="rId14"/>
    <p:sldId id="272" r:id="rId15"/>
    <p:sldId id="26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EE613E8-346E-4081-A3BD-744F808454A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C85-DDB0-465D-A417-2D2AF24BB2B6}" type="slidenum">
              <a:rPr lang="ru-RU" smtClean="0"/>
              <a:t>‹#›</a:t>
            </a:fld>
            <a:endParaRPr lang="ru-RU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6377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3E8-346E-4081-A3BD-744F808454A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C85-DDB0-465D-A417-2D2AF24BB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42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3E8-346E-4081-A3BD-744F808454A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C85-DDB0-465D-A417-2D2AF24BB2B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07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3E8-346E-4081-A3BD-744F808454A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C85-DDB0-465D-A417-2D2AF24BB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45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3E8-346E-4081-A3BD-744F808454A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C85-DDB0-465D-A417-2D2AF24BB2B6}" type="slidenum">
              <a:rPr lang="ru-RU" smtClean="0"/>
              <a:t>‹#›</a:t>
            </a:fld>
            <a:endParaRPr lang="ru-RU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989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3E8-346E-4081-A3BD-744F808454A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C85-DDB0-465D-A417-2D2AF24BB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9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3E8-346E-4081-A3BD-744F808454A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C85-DDB0-465D-A417-2D2AF24BB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88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3E8-346E-4081-A3BD-744F808454A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C85-DDB0-465D-A417-2D2AF24BB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21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3E8-346E-4081-A3BD-744F808454A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C85-DDB0-465D-A417-2D2AF24BB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71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3E8-346E-4081-A3BD-744F808454A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C85-DDB0-465D-A417-2D2AF24BB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86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3E8-346E-4081-A3BD-744F808454A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C85-DDB0-465D-A417-2D2AF24BB2B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060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EE613E8-346E-4081-A3BD-744F808454A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6930C85-DDB0-465D-A417-2D2AF24BB2B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78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716" y="4817659"/>
            <a:ext cx="4544704" cy="126924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интеграция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работе 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учителя-логопеда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0" y="4457700"/>
            <a:ext cx="6762750" cy="226695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Дисфункция 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сенсорной интеграции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так называется нарушение обработки сенсорной информации. За этим диагнозом скрывается отклонение, которое обычно не видят и не диагностируют, списывая его проявления на капризы ребенка. Закрывает уши руками в шумном месте? Не любит шерстяной свитер и ярлычки на одежде аж до истерики? Боится ходить по ступенькам, убегает от запаха сырой рыбы, не ездит на велосипеде, а в классе отвлекается на любой шум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это вы избаловали ребенка, строже надо воспитывать</a:t>
            </a:r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37" y="375315"/>
            <a:ext cx="5595091" cy="34585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4216" t="31568" r="20970" b="43272"/>
          <a:stretch/>
        </p:blipFill>
        <p:spPr>
          <a:xfrm>
            <a:off x="7165074" y="607326"/>
            <a:ext cx="4244454" cy="182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0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405" y="0"/>
            <a:ext cx="726718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1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2834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Опросный лист 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«Тактильная гиперчувствительность»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68680"/>
            <a:ext cx="12192000" cy="598932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numCol="2">
            <a:normAutofit/>
          </a:bodyPr>
          <a:lstStyle/>
          <a:p>
            <a:pPr algn="ctr"/>
            <a:r>
              <a:rPr lang="ru-RU" sz="1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Замечаете ли Вы, что Ваш ребенок</a:t>
            </a:r>
            <a:r>
              <a:rPr lang="ru-RU" sz="17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7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1.Избегает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чужих прикосновений или отворачивает лицо от всего, что находится близко к нему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2.Не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мыть лицо и голову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3.Боится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осмотров у стоматологов больше, чем другие дети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4.Терпеть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может, когда ему стригут волосы или ногти на руках или ногах?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5.Не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любит, когда его касаются, даже по-дружески или из чувства симпатии,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уворачивается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объятий, даже если его всего лишь похлопывают по плечу, склонен избегать любого физического контакта с друзьями, хотя с удовольствием болтает и общается с ними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6.Каждый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 реагирует на прикосновения по-разному и странным образом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7.Негативно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реагирует на одевание, определенные виды или особенности одежды (например, на эластичные манжеты, определенную длину рукава, швы и т.д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.)?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8.Тревожится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сильнее обычного, если к нему подходят сзади или если он не видит происходящего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9.Сильно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беспокоится, когда люди находятся близко к нему (например, в очереди или в толпе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10.Испытывает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необычную потребность в прикосновении или, наоборот, избегании прикосновений к определенным поверхностям или предметам с конкретной текстурой, таким как одеяла, ковры или мягкие игрушки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11.Не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погружать пальцы в песок, макать их в специальные краски, касаться клея и тому подобных материалов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12.Не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ходить босиком, особенно по песку или траве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13.Особенно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придирчив к консистенции или температуре пищи?</a:t>
            </a:r>
          </a:p>
          <a:p>
            <a:r>
              <a:rPr lang="ru-RU" dirty="0"/>
              <a:t> 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4547044"/>
            <a:ext cx="3124200" cy="207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005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Опросный лист 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«Зрительное восприятие»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" y="960120"/>
            <a:ext cx="12070080" cy="589788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numCol="2">
            <a:normAutofit/>
          </a:bodyPr>
          <a:lstStyle/>
          <a:p>
            <a:pPr algn="ctr"/>
            <a:r>
              <a:rPr lang="ru-RU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Замечаете ли Вы, что Ваш ребенок</a:t>
            </a:r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endParaRPr lang="ru-RU" sz="1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Испытывает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при закрашивании рисунков, не выбиваясь за линии контуров, или не может проводить линии, когда рисует, раскрашивает или пишет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2.Испытывает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трудности, собирая мозаику и строит что-либо из кубиков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рассчитать шаги, поднимаясь/спускаясь по лестнице или шагая 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поребрика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поребрик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незнакомые места, так как боится, что легко может там потеряться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видит сходства и различия в узорах или рисунках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трудом находит что-либо в ящике стола или различает лицо в толпе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7.Долго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возится с пуговицами/молниями на одежде или надевает обувь не на ту ногу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8.Работает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частями задания, но не видит целостной картины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9.Теряется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классе: не понимает, когда нужно сдать домашнее задание, где лежит точилка для карандаша, где на доске написано задание и т.д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резать ровно по линии и /или склеивать предметы и бумагу в нужном месте?</a:t>
            </a:r>
          </a:p>
          <a:p>
            <a:r>
              <a:rPr lang="ru-RU" dirty="0"/>
              <a:t> 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12890" b="17496"/>
          <a:stretch/>
        </p:blipFill>
        <p:spPr>
          <a:xfrm>
            <a:off x="7067550" y="3671097"/>
            <a:ext cx="4622574" cy="292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0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2720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Опросный лист 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«Слуховое восприятие»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57250"/>
            <a:ext cx="12192000" cy="600075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numCol="2">
            <a:normAutofit/>
          </a:bodyPr>
          <a:lstStyle/>
          <a:p>
            <a:pPr algn="ctr"/>
            <a:r>
              <a:rPr lang="ru-RU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Замечаете ли Вы, что Ваш ребенок</a:t>
            </a:r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отвечает, когда к нему обращаются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2.Неверно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 обращённые к нему слова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3.Путает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схожие по звучанию слова (например, «принеси кошку» вместо «принеси ложку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4.Затрудняется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за кем-либо слова или предложения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5.Невнятно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говорит: неправильно произносит слова или спотыкается на многосложных словах (например, говорит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сипед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вместо «велосипед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6.Частично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понимает, но пропускает детали внятно произнесенных описаний, указаний или рассказов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тишине слышит хорошо, но в шумной обстановке путается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верно указать направление, откуда идёт звук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смотреть и слушать одновременно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групповых занятиях (играх) несколько отстранен, не интересуется происходящим или вообще избегает групповых мероприятий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11.Странно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на вопросы, неправильно их понимая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12.Разговаривает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монотонно или очень громко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13.Демонстрирует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высокую чувствительность к шуму и время от времени слышит то, чего не слышат другие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14.Выглядит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рассеянным или ошарашенным, если вокруг смеются, шумят или разговаривают все одновременно (например, в кафе)?</a:t>
            </a: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0" y="44577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0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3" y="64962"/>
            <a:ext cx="12022837" cy="6737891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315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4417" y="585216"/>
            <a:ext cx="2836766" cy="4022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592" y="585216"/>
            <a:ext cx="2619375" cy="3714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3842" y="585216"/>
            <a:ext cx="2838158" cy="34229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6669" y="3852895"/>
            <a:ext cx="3687127" cy="26086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1339" y="4008120"/>
            <a:ext cx="1905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232012"/>
            <a:ext cx="9720072" cy="60050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родительский ресурс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924333" y="1107226"/>
            <a:ext cx="7451677" cy="52407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 ПРОБЛЕМУ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183339" y="1214651"/>
            <a:ext cx="4933666" cy="345288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ПОЛУЧАЮ ЗНАНИЯ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(КОНСУЛЬТАЦИИ, МАСТЕР-КЛАСС, ПРАКТИЧЕСКИЕ МАСТЕРСКИЕ И Т.Д.)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988557" y="1135512"/>
            <a:ext cx="3323230" cy="236106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 РЕБЕНКУ ПРАВИЛЬНО!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333" y="4929353"/>
            <a:ext cx="2005420" cy="11850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789" y="3496573"/>
            <a:ext cx="1837046" cy="1128471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29552" y="1854496"/>
            <a:ext cx="2006896" cy="133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863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СМЫСЛ СЕНСОРНОГО РАЗВИТИЯ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9" y="5581650"/>
            <a:ext cx="842772" cy="7277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1194667"/>
            <a:ext cx="7573962" cy="5548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371600"/>
            <a:ext cx="5048419" cy="194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9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02139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интеграция – процесс, во время которого происходит получение информации нервной системой от рецепторов всех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</a:t>
            </a:r>
            <a:endParaRPr lang="ru-RU" sz="1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514901"/>
            <a:ext cx="9720073" cy="4657981"/>
          </a:xfrm>
        </p:spPr>
        <p:txBody>
          <a:bodyPr>
            <a:normAutofit/>
          </a:bodyPr>
          <a:lstStyle/>
          <a:p>
            <a:r>
              <a:rPr lang="ru-RU" sz="19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19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упорядочивание ощущений полученных из окружающего мира посредством игр, с использованием специального оборудования воздействующего на аудиальную, визуальную, кинестетическую, вестибулярную сферы ребенка или взрослого.</a:t>
            </a:r>
          </a:p>
          <a:p>
            <a:endParaRPr lang="ru-RU" sz="1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метода сенсорной интеграции</a:t>
            </a:r>
          </a:p>
          <a:p>
            <a:pPr marL="128016" lvl="1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для детей помогает дать мозгу нужные знания об окружающей обстановке и внешних стимулах воздействующих на сенсорные системы человека. игры использующиеся в сенсорной терапии дарят ребенку новые чувственные ощущения, происходит балансировка и развивается эффективная обработка сенсорных стимулов центральной нервной системой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сенсорной интеграции в логопедии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сенсорной интеграции у детей, проявляющееся дефектами речи логопеды и дефектологи успешно корректируют при помощи метода сенсорной интеграции.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22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667103"/>
            <a:ext cx="9720072" cy="2882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 метода сенсорной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 (СИ)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34" y="1091821"/>
            <a:ext cx="11928144" cy="5663821"/>
          </a:xfrm>
        </p:spPr>
        <p:txBody>
          <a:bodyPr>
            <a:normAutofit/>
          </a:bodyPr>
          <a:lstStyle/>
          <a:p>
            <a:pPr lvl="2"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целостность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коррекционной работе(задействуются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сенсорные системы);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происходит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налаживание эффективного контакта между родителями и ребенком;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ребенок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более самостоятельным в действиях и манипуляциях с предметами;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подходит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тяжелыми когнитивными и нейрофизиологическими отклонениями;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комплексной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такой, как ДЦП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метода нельзя обойтись, помогает дозреванию сенсорных систем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 МЕТОДА СИ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для детей 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интеллектуальными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ребенок осваивает в процессе желаемый навык;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ребенок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получив знания о взаимодействии с предметами, своим телом должен самостоятельно связать это все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воедино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научиться делать выводы, что тоже не всегда получается.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47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Опросный лист «Вестибулярное восприятие»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462" y="914400"/>
            <a:ext cx="11737075" cy="5813946"/>
          </a:xfrm>
        </p:spPr>
        <p:txBody>
          <a:bodyPr numCol="2"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Замечаете ли Вы, что Ваш ребенок: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 целом развивается типично, но сталкивается с трудностями, учась читать или считать?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2.Постоянно хочет играть /долго играет в подвижные игры, включающие раскачивание, бег, прыжки, и не устает дольше других детей?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3.Не может удержать взгляд на движущемся предмете или, переписывая текст с доски в тетрадь, «теряется» в строчках?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4.Не особенно ловок в спортивных играх?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5.Чаще сверстников падает и иногда терпит неудачу, пытаясь предупредить падение (или вовсе не пытается удержаться от падения)?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6.Становится тяжелым, когда Вы пытаетесь помочь ему переместиться в нужное положение и сохранить равновесие?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7.Не может сидеть прямо или скрючивается, сидя за столом?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8.Плохо справляется с заданиями, в которых задействованы обе руки или обе стороны тела, например с разрезанием бумаги ножницами (здесь надо держать одной рукой лист, а другой резать), прыжками с разведением рук и ног, завязыванием шнурков, ездой на велосипеде и т.д.?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9.Меняет руки, выполняя задание (например при письме), хотя ему уже больше 6 лет?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10.Путает право и лево, верх и низ?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11.Переворачивает буквы зеркально, например Я и R, или пишет не слева направо, а в иных направлениях?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12.Избегает пересекать среднюю линию своего тела: например, предпочитает повернуться всем телом вместо того, чтобы протянуть руку поперек осевой линии тела?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13.Демонстрирует резкие и неритмичные движения?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14.Выглядит неорганизованным или «потерянным в пространстве»?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0108" r="1733" b="6284"/>
          <a:stretch/>
        </p:blipFill>
        <p:spPr>
          <a:xfrm>
            <a:off x="7096125" y="4667250"/>
            <a:ext cx="328737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2977" y="-55626"/>
            <a:ext cx="6482758" cy="678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8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4206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Опросный лист 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«Гравитационная неуверенность»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005840"/>
            <a:ext cx="11308080" cy="5715000"/>
          </a:xfrm>
        </p:spPr>
        <p:txBody>
          <a:bodyPr numCol="2">
            <a:normAutofit/>
          </a:bodyPr>
          <a:lstStyle/>
          <a:p>
            <a:pPr algn="ctr"/>
            <a:r>
              <a:rPr lang="ru-RU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Замечаете ли Вы, что Ваш ребенок</a:t>
            </a:r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1.Становится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тревожным, будучи оторван от земли, или упорно старается сохранять вертикальное положение, стремясь к тому, чтобы ноги всегда находились внизу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2.Очень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боится упасть, боится высоты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3.Боится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ездить на эскалаторе и в лифте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4.Реагирует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движение или изменение положения головы появлением симптомов стресса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5.Избегает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наклонять голову вниз или в сторону, и ему не нравится кувыркаться через голову или просто переворачиваться, лежа на полу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получает, в отличие от сверстников, большого удовольствия от игры на детской площадке с гимнастическими снарядами, не любит движущихся игрушек и не играет в них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7.Избегает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прыгать с высоты, но если и прыгает, то прыжок отнимает у него много времени и сил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8.Медленно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 по лестнице, чаще других детей хватается за перила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9.Никуда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поднимается, даже когда имеет возможность держаться обеими руками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10.Пугается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подъема по наклонной поверхности, словно вопреки реальности высота ему кажется слишком большой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11.собенно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боится потерять равновесие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поездок на машине боится резко поворачивать за угол или не любит очень извилистых дорог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13.Ошибается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оценке пространства и расстояний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14.Тревожится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его внезапно потянут за плечи, когда он сидит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15.Избегает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игр, предполагающих непредсказуемое перемещение окружающих, о особенно тех, что угрожают его равновесию (пятнашки, футбол, «вышибалы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16.Выглядит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тревожным, незащищенным, попадая на открытое пространство</a:t>
            </a:r>
            <a:r>
              <a:rPr lang="ru-RU" sz="1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0289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4571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Опросный лист 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«Двигательное планирование»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4920"/>
            <a:ext cx="11612880" cy="534924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numCol="2">
            <a:normAutofit/>
          </a:bodyPr>
          <a:lstStyle/>
          <a:p>
            <a:pPr algn="ctr"/>
            <a:r>
              <a:rPr lang="ru-RU" sz="1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Замечаете ли Вы, что Ваш ребенок</a:t>
            </a:r>
            <a:r>
              <a:rPr lang="ru-RU" sz="17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7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1.Неуклюж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неловок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2.Избегает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спортивных играх или иных видах физической активности, или они ему не нравятся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3.С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трудом придумывает для себя новые развлечения или не понимает, как играть с теми или иными игрушками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4.Все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предпочитает следовать одной и той же схеме игры или выбирает одни и те же игры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5.Действует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неэффективно: например, пропускает какие-то шаги или выполняет ненужные действия во время игры или занятия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6.С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трудом приступает к выполнению задачи или не может ее закончить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7.Затрудняется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переключаться с одного вида деятельности на другой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8.Не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навести порядок в комнате и на столе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9.Подвержен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физическому риску или часто натыкается/спотыкается о предметы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10.Дольше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сверстников осваивает навыки, такие как завязывание шнурков, одевание, письмо, игры с мячом (в которых надо поймать мяч) и т.д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.?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11.Пытается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верховодить сверстниками, направить игру так, чтобы обрести контроль над ситуацией?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 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050" y="3600450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9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228</TotalTime>
  <Words>1466</Words>
  <Application>Microsoft Office PowerPoint</Application>
  <PresentationFormat>Широкоэкранный</PresentationFormat>
  <Paragraphs>127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Calibri</vt:lpstr>
      <vt:lpstr>Times New Roman</vt:lpstr>
      <vt:lpstr>Tw Cen MT</vt:lpstr>
      <vt:lpstr>Tw Cen MT Condensed</vt:lpstr>
      <vt:lpstr>Wingdings</vt:lpstr>
      <vt:lpstr>Wingdings 3</vt:lpstr>
      <vt:lpstr>Интеграл</vt:lpstr>
      <vt:lpstr>Сенсорная интеграция  в работе  учителя-логопеда</vt:lpstr>
      <vt:lpstr>Мой родительский ресурс</vt:lpstr>
      <vt:lpstr>В ЧЕМ СМЫСЛ СЕНСОРНОГО РАЗВИТИЯ</vt:lpstr>
      <vt:lpstr>Сенсорная интеграция – процесс, во время которого происходит получение информации нервной системой от рецепторов всех чувств</vt:lpstr>
      <vt:lpstr>Плюсы метода сенсорной интеграции (СИ) </vt:lpstr>
      <vt:lpstr>Опросный лист «Вестибулярное восприятие» </vt:lpstr>
      <vt:lpstr>Презентация PowerPoint</vt:lpstr>
      <vt:lpstr>Опросный лист  «Гравитационная неуверенность» </vt:lpstr>
      <vt:lpstr>Опросный лист  «Двигательное планирование»</vt:lpstr>
      <vt:lpstr>Презентация PowerPoint</vt:lpstr>
      <vt:lpstr>Опросный лист  «Тактильная гиперчувствительность» </vt:lpstr>
      <vt:lpstr>Опросный лист  «Зрительное восприятие» </vt:lpstr>
      <vt:lpstr>Опросный лист  «Слуховое восприятие»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Логопеды</dc:creator>
  <cp:lastModifiedBy>Логопеды</cp:lastModifiedBy>
  <cp:revision>20</cp:revision>
  <dcterms:created xsi:type="dcterms:W3CDTF">2020-04-14T15:29:08Z</dcterms:created>
  <dcterms:modified xsi:type="dcterms:W3CDTF">2020-04-15T12:31:30Z</dcterms:modified>
</cp:coreProperties>
</file>